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embeddedFontLst>
    <p:embeddedFont>
      <p:font typeface="Roboto Mono Medium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ij+dpYtOv/VtxiT/nQJifGxRlG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MonoMedium-bold.fntdata"/><Relationship Id="rId12" Type="http://schemas.openxmlformats.org/officeDocument/2006/relationships/font" Target="fonts/RobotoMono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MonoMedium-boldItalic.fntdata"/><Relationship Id="rId14" Type="http://schemas.openxmlformats.org/officeDocument/2006/relationships/font" Target="fonts/RobotoMonoMedium-italic.fntdata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b2c77b8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2b2c77b86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10042ac9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310042ac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0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812" y="2213452"/>
            <a:ext cx="6919275" cy="24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0"/>
          <p:cNvPicPr preferRelativeResize="0"/>
          <p:nvPr/>
        </p:nvPicPr>
        <p:blipFill rotWithShape="1">
          <a:blip r:embed="rId4">
            <a:alphaModFix/>
          </a:blip>
          <a:srcRect b="48522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0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0" name="Google Shape;20;p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10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24" name="Google Shape;24;p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0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1" cy="1668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1"/>
          <p:cNvGrpSpPr/>
          <p:nvPr/>
        </p:nvGrpSpPr>
        <p:grpSpPr>
          <a:xfrm>
            <a:off x="-1" y="9429"/>
            <a:ext cx="1608943" cy="6839144"/>
            <a:chOff x="-1" y="9428"/>
            <a:chExt cx="1608943" cy="6839144"/>
          </a:xfrm>
        </p:grpSpPr>
        <p:pic>
          <p:nvPicPr>
            <p:cNvPr id="35" name="Google Shape;35;p11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11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11"/>
          <p:cNvGrpSpPr/>
          <p:nvPr/>
        </p:nvGrpSpPr>
        <p:grpSpPr>
          <a:xfrm rot="10800000">
            <a:off x="10549328" y="0"/>
            <a:ext cx="1608943" cy="6839144"/>
            <a:chOff x="-1" y="9428"/>
            <a:chExt cx="1608943" cy="6839144"/>
          </a:xfrm>
        </p:grpSpPr>
        <p:pic>
          <p:nvPicPr>
            <p:cNvPr id="38" name="Google Shape;38;p11"/>
            <p:cNvPicPr preferRelativeResize="0"/>
            <p:nvPr/>
          </p:nvPicPr>
          <p:blipFill rotWithShape="1">
            <a:blip r:embed="rId5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11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8" cy="7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2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2"/>
          <p:cNvPicPr preferRelativeResize="0"/>
          <p:nvPr/>
        </p:nvPicPr>
        <p:blipFill rotWithShape="1">
          <a:blip r:embed="rId4">
            <a:alphaModFix/>
          </a:blip>
          <a:srcRect b="0" l="50000" r="0" t="55842"/>
          <a:stretch/>
        </p:blipFill>
        <p:spPr>
          <a:xfrm rot="-5400000">
            <a:off x="-796056" y="4443574"/>
            <a:ext cx="3201056" cy="160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2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-5400000">
            <a:off x="9987420" y="4668294"/>
            <a:ext cx="3201056" cy="114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53" name="Google Shape;53;p13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13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57" name="Google Shape;57;p13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3812" y="2213452"/>
            <a:ext cx="6919275" cy="243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48521" l="23327" r="0" t="1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48521" l="23327" r="0" t="1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5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73" name="Google Shape;73;p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77" name="Google Shape;77;p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1" cy="16685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6"/>
          <p:cNvGrpSpPr/>
          <p:nvPr/>
        </p:nvGrpSpPr>
        <p:grpSpPr>
          <a:xfrm>
            <a:off x="-3" y="0"/>
            <a:ext cx="1670675" cy="6858003"/>
            <a:chOff x="-3" y="-1"/>
            <a:chExt cx="1670675" cy="6858003"/>
          </a:xfrm>
        </p:grpSpPr>
        <p:pic>
          <p:nvPicPr>
            <p:cNvPr id="88" name="Google Shape;88;p16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6"/>
            <p:cNvPicPr preferRelativeResize="0"/>
            <p:nvPr/>
          </p:nvPicPr>
          <p:blipFill rotWithShape="1">
            <a:blip r:embed="rId3">
              <a:alphaModFix/>
            </a:blip>
            <a:srcRect b="-1216" l="50091" r="-1" t="55971"/>
            <a:stretch/>
          </p:blipFill>
          <p:spPr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6"/>
          <p:cNvGrpSpPr/>
          <p:nvPr/>
        </p:nvGrpSpPr>
        <p:grpSpPr>
          <a:xfrm rot="10800000">
            <a:off x="10518461" y="0"/>
            <a:ext cx="1670675" cy="6858003"/>
            <a:chOff x="-3" y="-1"/>
            <a:chExt cx="1670675" cy="6858003"/>
          </a:xfrm>
        </p:grpSpPr>
        <p:pic>
          <p:nvPicPr>
            <p:cNvPr id="91" name="Google Shape;91;p16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6"/>
            <p:cNvPicPr preferRelativeResize="0"/>
            <p:nvPr/>
          </p:nvPicPr>
          <p:blipFill rotWithShape="1">
            <a:blip r:embed="rId3">
              <a:alphaModFix/>
            </a:blip>
            <a:srcRect b="-1216" l="50091" r="-1" t="55971"/>
            <a:stretch/>
          </p:blipFill>
          <p:spPr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8" cy="79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7"/>
          <p:cNvGrpSpPr/>
          <p:nvPr/>
        </p:nvGrpSpPr>
        <p:grpSpPr>
          <a:xfrm>
            <a:off x="-3" y="0"/>
            <a:ext cx="1670675" cy="6858003"/>
            <a:chOff x="-3" y="-1"/>
            <a:chExt cx="1670675" cy="6858003"/>
          </a:xfrm>
        </p:grpSpPr>
        <p:pic>
          <p:nvPicPr>
            <p:cNvPr id="100" name="Google Shape;100;p17"/>
            <p:cNvPicPr preferRelativeResize="0"/>
            <p:nvPr/>
          </p:nvPicPr>
          <p:blipFill rotWithShape="1">
            <a:blip r:embed="rId3">
              <a:alphaModFix/>
            </a:blip>
            <a:srcRect b="54939" l="50091" r="-1" t="1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7"/>
            <p:cNvPicPr preferRelativeResize="0"/>
            <p:nvPr/>
          </p:nvPicPr>
          <p:blipFill rotWithShape="1">
            <a:blip r:embed="rId3">
              <a:alphaModFix/>
            </a:blip>
            <a:srcRect b="-1216" l="50091" r="-1" t="55971"/>
            <a:stretch/>
          </p:blipFill>
          <p:spPr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54939" l="50091" r="-1" t="1"/>
          <a:stretch/>
        </p:blipFill>
        <p:spPr>
          <a:xfrm rot="-5400000">
            <a:off x="9738235" y="4407102"/>
            <a:ext cx="3238008" cy="1663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7"/>
          <p:cNvGrpSpPr/>
          <p:nvPr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104" name="Google Shape;104;p17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7"/>
          <p:cNvSpPr/>
          <p:nvPr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 b="48521" l="23327" r="0" t="1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b="48521" l="23327" r="0" t="1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8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2" name="Google Shape;112;p1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8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16" name="Google Shape;116;p1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</a:pPr>
            <a:r>
              <a:rPr b="1" lang="ru-RU"/>
              <a:t>Игра лабиринт</a:t>
            </a:r>
            <a:endParaRPr/>
          </a:p>
        </p:txBody>
      </p:sp>
      <p:sp>
        <p:nvSpPr>
          <p:cNvPr id="130" name="Google Shape;130;p6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32" name="Google Shape;13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idx="10" type="dt"/>
          </p:nvPr>
        </p:nvSpPr>
        <p:spPr>
          <a:xfrm>
            <a:off x="863138" y="63812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38" name="Google Shape;138;p7"/>
          <p:cNvSpPr txBox="1"/>
          <p:nvPr>
            <p:ph idx="12" type="sldNum"/>
          </p:nvPr>
        </p:nvSpPr>
        <p:spPr>
          <a:xfrm>
            <a:off x="8635538" y="63812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9" name="Google Shape;139;p7"/>
          <p:cNvSpPr txBox="1"/>
          <p:nvPr>
            <p:ph type="title"/>
          </p:nvPr>
        </p:nvSpPr>
        <p:spPr>
          <a:xfrm>
            <a:off x="863138" y="390063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Игровой процесс</a:t>
            </a:r>
            <a:endParaRPr/>
          </a:p>
        </p:txBody>
      </p:sp>
      <p:sp>
        <p:nvSpPr>
          <p:cNvPr id="140" name="Google Shape;140;p7"/>
          <p:cNvSpPr txBox="1"/>
          <p:nvPr/>
        </p:nvSpPr>
        <p:spPr>
          <a:xfrm>
            <a:off x="863150" y="1080750"/>
            <a:ext cx="1051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игре есть несколько уровней </a:t>
            </a:r>
            <a:r>
              <a:rPr lang="ru-RU"/>
              <a:t>лабиринтов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Задача - найти выход из лабиринта и достичь его.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Лабиринт может быть разных размеров, но поле зрения игрока 3x3.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заранее </a:t>
            </a:r>
            <a:r>
              <a:rPr lang="ru-RU"/>
              <a:t>установленные</a:t>
            </a:r>
            <a:r>
              <a:rPr lang="ru-RU"/>
              <a:t> уровни и загрузчик уровней.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Планируются </a:t>
            </a:r>
            <a:r>
              <a:rPr lang="ru-RU"/>
              <a:t>элементы головоломки.</a:t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8281600" y="1433575"/>
            <a:ext cx="2416800" cy="24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7"/>
          <p:cNvCxnSpPr/>
          <p:nvPr/>
        </p:nvCxnSpPr>
        <p:spPr>
          <a:xfrm>
            <a:off x="9114500" y="1442400"/>
            <a:ext cx="0" cy="24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7"/>
          <p:cNvCxnSpPr/>
          <p:nvPr/>
        </p:nvCxnSpPr>
        <p:spPr>
          <a:xfrm>
            <a:off x="9928625" y="1442400"/>
            <a:ext cx="0" cy="24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7"/>
          <p:cNvCxnSpPr/>
          <p:nvPr/>
        </p:nvCxnSpPr>
        <p:spPr>
          <a:xfrm>
            <a:off x="8291550" y="2229950"/>
            <a:ext cx="24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7"/>
          <p:cNvCxnSpPr/>
          <p:nvPr/>
        </p:nvCxnSpPr>
        <p:spPr>
          <a:xfrm>
            <a:off x="8291550" y="3017525"/>
            <a:ext cx="24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7"/>
          <p:cNvCxnSpPr/>
          <p:nvPr/>
        </p:nvCxnSpPr>
        <p:spPr>
          <a:xfrm>
            <a:off x="6583675" y="1911400"/>
            <a:ext cx="1663800" cy="734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47" name="Google Shape;1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451" y="3476450"/>
            <a:ext cx="3141037" cy="31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b2c77b86c_0_0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53" name="Google Shape;153;g12b2c77b86c_0_0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4" name="Google Shape;154;g12b2c77b86c_0_0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Код</a:t>
            </a:r>
            <a:endParaRPr/>
          </a:p>
        </p:txBody>
      </p:sp>
      <p:sp>
        <p:nvSpPr>
          <p:cNvPr id="155" name="Google Shape;155;g12b2c77b86c_0_0"/>
          <p:cNvSpPr txBox="1"/>
          <p:nvPr/>
        </p:nvSpPr>
        <p:spPr>
          <a:xfrm>
            <a:off x="863150" y="1080750"/>
            <a:ext cx="6162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Карта хранится в двумерном массиве клеток.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Клетка состоит из: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</a:t>
            </a:r>
            <a:r>
              <a:rPr lang="ru-RU"/>
              <a:t>Горизонтальной стены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</a:t>
            </a:r>
            <a:r>
              <a:rPr lang="ru-RU"/>
              <a:t>Вертикальной стены</a:t>
            </a:r>
            <a:r>
              <a:rPr lang="ru-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 Плитки пола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Плитка может обрабатывать события выхода и входа игрока на неё.</a:t>
            </a:r>
            <a:endParaRPr/>
          </a:p>
        </p:txBody>
      </p:sp>
      <p:sp>
        <p:nvSpPr>
          <p:cNvPr id="156" name="Google Shape;156;g12b2c77b86c_0_0"/>
          <p:cNvSpPr/>
          <p:nvPr/>
        </p:nvSpPr>
        <p:spPr>
          <a:xfrm>
            <a:off x="4486315" y="1734425"/>
            <a:ext cx="1251900" cy="13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g12b2c77b86c_0_0"/>
          <p:cNvCxnSpPr/>
          <p:nvPr/>
        </p:nvCxnSpPr>
        <p:spPr>
          <a:xfrm>
            <a:off x="4444606" y="1752125"/>
            <a:ext cx="1360200" cy="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g12b2c77b86c_0_0"/>
          <p:cNvCxnSpPr/>
          <p:nvPr/>
        </p:nvCxnSpPr>
        <p:spPr>
          <a:xfrm rot="10800000">
            <a:off x="4494685" y="1761125"/>
            <a:ext cx="0" cy="13980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g12b2c77b86c_0_0"/>
          <p:cNvCxnSpPr>
            <a:endCxn id="156" idx="1"/>
          </p:cNvCxnSpPr>
          <p:nvPr/>
        </p:nvCxnSpPr>
        <p:spPr>
          <a:xfrm>
            <a:off x="2840515" y="1946675"/>
            <a:ext cx="1645800" cy="451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" name="Google Shape;160;g12b2c77b86c_0_0"/>
          <p:cNvCxnSpPr>
            <a:endCxn id="156" idx="0"/>
          </p:cNvCxnSpPr>
          <p:nvPr/>
        </p:nvCxnSpPr>
        <p:spPr>
          <a:xfrm flipH="1" rot="10800000">
            <a:off x="2982265" y="1734425"/>
            <a:ext cx="2130000" cy="8700"/>
          </a:xfrm>
          <a:prstGeom prst="curvedConnector4">
            <a:avLst>
              <a:gd fmla="val 35306" name="adj1"/>
              <a:gd fmla="val 283706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1" name="Google Shape;161;g12b2c77b86c_0_0"/>
          <p:cNvCxnSpPr/>
          <p:nvPr/>
        </p:nvCxnSpPr>
        <p:spPr>
          <a:xfrm>
            <a:off x="2168025" y="2159175"/>
            <a:ext cx="2660400" cy="610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2" name="Google Shape;162;g12b2c77b86c_0_0"/>
          <p:cNvSpPr/>
          <p:nvPr/>
        </p:nvSpPr>
        <p:spPr>
          <a:xfrm>
            <a:off x="1645925" y="4161975"/>
            <a:ext cx="1150500" cy="169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2b2c77b86c_0_0"/>
          <p:cNvSpPr txBox="1"/>
          <p:nvPr/>
        </p:nvSpPr>
        <p:spPr>
          <a:xfrm>
            <a:off x="1752100" y="4161975"/>
            <a:ext cx="176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 Mono Medium"/>
                <a:ea typeface="Roboto Mono Medium"/>
                <a:cs typeface="Roboto Mono Medium"/>
                <a:sym typeface="Roboto Mono Medium"/>
              </a:rPr>
              <a:t>4=4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 Mono Medium"/>
                <a:ea typeface="Roboto Mono Medium"/>
                <a:cs typeface="Roboto Mono Medium"/>
                <a:sym typeface="Roboto Mono Medium"/>
              </a:rPr>
              <a:t>+--|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 Mono Medium"/>
                <a:ea typeface="Roboto Mono Medium"/>
                <a:cs typeface="Roboto Mono Medium"/>
                <a:sym typeface="Roboto Mono Medium"/>
              </a:rPr>
              <a:t>|..|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 Mono Medium"/>
                <a:ea typeface="Roboto Mono Medium"/>
                <a:cs typeface="Roboto Mono Medium"/>
                <a:sym typeface="Roboto Mono Medium"/>
              </a:rPr>
              <a:t>|..|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 Mono Medium"/>
                <a:ea typeface="Roboto Mono Medium"/>
                <a:cs typeface="Roboto Mono Medium"/>
                <a:sym typeface="Roboto Mono Medium"/>
              </a:rPr>
              <a:t>---.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 Mono Medium"/>
                <a:ea typeface="Roboto Mono Medium"/>
                <a:cs typeface="Roboto Mono Medium"/>
                <a:sym typeface="Roboto Mono Medium"/>
              </a:rPr>
              <a:t>s=0=0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 Mono Medium"/>
                <a:ea typeface="Roboto Mono Medium"/>
                <a:cs typeface="Roboto Mono Medium"/>
                <a:sym typeface="Roboto Mono Medium"/>
              </a:rPr>
              <a:t>e=2=2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10042ac99_0_0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69" name="Google Shape;169;g1310042ac99_0_0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0" name="Google Shape;170;g1310042ac99_0_0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ru-RU"/>
              <a:t>Интерфейс</a:t>
            </a:r>
            <a:endParaRPr/>
          </a:p>
        </p:txBody>
      </p:sp>
      <p:pic>
        <p:nvPicPr>
          <p:cNvPr id="171" name="Google Shape;171;g1310042ac99_0_0"/>
          <p:cNvPicPr preferRelativeResize="0"/>
          <p:nvPr/>
        </p:nvPicPr>
        <p:blipFill rotWithShape="1">
          <a:blip r:embed="rId3">
            <a:alphaModFix/>
          </a:blip>
          <a:srcRect b="344" l="0" r="1632" t="1142"/>
          <a:stretch/>
        </p:blipFill>
        <p:spPr>
          <a:xfrm>
            <a:off x="2695825" y="1080675"/>
            <a:ext cx="3014600" cy="536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310042ac99_0_0"/>
          <p:cNvPicPr preferRelativeResize="0"/>
          <p:nvPr/>
        </p:nvPicPr>
        <p:blipFill rotWithShape="1">
          <a:blip r:embed="rId4">
            <a:alphaModFix/>
          </a:blip>
          <a:srcRect b="0" l="0" r="1632" t="0"/>
          <a:stretch/>
        </p:blipFill>
        <p:spPr>
          <a:xfrm>
            <a:off x="6326800" y="1080675"/>
            <a:ext cx="2979968" cy="53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/>
        </p:nvSpPr>
        <p:spPr>
          <a:xfrm>
            <a:off x="2733900" y="2967300"/>
            <a:ext cx="672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/>
              <a:t>Спасибо за просмотр.</a:t>
            </a:r>
            <a:endParaRPr sz="4800"/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msung IT School White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2020-05-25T08:37:09Z</dcterms:created>
  <dc:creator>Roman Lesovoy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